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44" r:id="rId2"/>
    <p:sldId id="356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7" r:id="rId11"/>
    <p:sldId id="352" r:id="rId12"/>
    <p:sldId id="355" r:id="rId13"/>
    <p:sldId id="35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7E2"/>
    <a:srgbClr val="8FAFD5"/>
    <a:srgbClr val="769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94398" autoAdjust="0"/>
  </p:normalViewPr>
  <p:slideViewPr>
    <p:cSldViewPr snapToGrid="0">
      <p:cViewPr varScale="1">
        <p:scale>
          <a:sx n="80" d="100"/>
          <a:sy n="80" d="100"/>
        </p:scale>
        <p:origin x="9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08"/>
    </p:cViewPr>
  </p:sorterViewPr>
  <p:notesViewPr>
    <p:cSldViewPr snapToGrid="0">
      <p:cViewPr varScale="1">
        <p:scale>
          <a:sx n="81" d="100"/>
          <a:sy n="81" d="100"/>
        </p:scale>
        <p:origin x="31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BADE3-15A8-447F-961F-50B1D69409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5DE7E-0F31-46F9-B51A-C69ABF86A63E}">
      <dgm:prSet phldrT="[Text]"/>
      <dgm:spPr>
        <a:solidFill>
          <a:srgbClr val="B0C7E2"/>
        </a:solidFill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Construct Definition </a:t>
          </a:r>
          <a:r>
            <a:rPr lang="en-US" baseline="0" dirty="0" smtClean="0">
              <a:solidFill>
                <a:schemeClr val="tx1"/>
              </a:solidFill>
              <a:latin typeface="Times New Roman"/>
              <a:cs typeface="Times New Roman"/>
            </a:rPr>
            <a:t>☺</a:t>
          </a:r>
          <a:endParaRPr lang="en-US" baseline="0" dirty="0">
            <a:solidFill>
              <a:schemeClr val="tx1"/>
            </a:solidFill>
          </a:endParaRPr>
        </a:p>
      </dgm:t>
    </dgm:pt>
    <dgm:pt modelId="{956498AB-9C4F-4A42-83FA-5D474698CCB2}" type="parTrans" cxnId="{8B1E27CC-EF04-448B-ABB4-A7BD2C997925}">
      <dgm:prSet/>
      <dgm:spPr/>
      <dgm:t>
        <a:bodyPr/>
        <a:lstStyle/>
        <a:p>
          <a:endParaRPr lang="en-US"/>
        </a:p>
      </dgm:t>
    </dgm:pt>
    <dgm:pt modelId="{A371FDA2-F861-4BDC-9494-FF44B9A91DBB}" type="sibTrans" cxnId="{8B1E27CC-EF04-448B-ABB4-A7BD2C997925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36066A-14F0-4770-8996-C6B40B7D3757}">
      <dgm:prSet phldrT="[Text]"/>
      <dgm:spPr>
        <a:solidFill>
          <a:srgbClr val="B0C7E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Test Design &amp;        </a:t>
          </a:r>
          <a:r>
            <a:rPr lang="en-US" baseline="0" dirty="0" smtClean="0">
              <a:solidFill>
                <a:schemeClr val="tx1"/>
              </a:solidFill>
              <a:latin typeface="Times New Roman"/>
              <a:cs typeface="Times New Roman"/>
            </a:rPr>
            <a:t>☺</a:t>
          </a:r>
          <a:r>
            <a:rPr lang="en-US" dirty="0" smtClean="0">
              <a:solidFill>
                <a:schemeClr val="tx1"/>
              </a:solidFill>
            </a:rPr>
            <a:t> Development</a:t>
          </a:r>
          <a:endParaRPr lang="en-US" dirty="0">
            <a:solidFill>
              <a:schemeClr val="tx1"/>
            </a:solidFill>
          </a:endParaRPr>
        </a:p>
      </dgm:t>
    </dgm:pt>
    <dgm:pt modelId="{C1C7292D-EEB7-4A8A-9AFA-A5FE3F58CE29}" type="parTrans" cxnId="{645A83A3-2A5B-40EE-AEDA-BDC2E1B9B15C}">
      <dgm:prSet/>
      <dgm:spPr/>
      <dgm:t>
        <a:bodyPr/>
        <a:lstStyle/>
        <a:p>
          <a:endParaRPr lang="en-US"/>
        </a:p>
      </dgm:t>
    </dgm:pt>
    <dgm:pt modelId="{5144D804-4070-43E6-9CD4-3B32143375E8}" type="sibTrans" cxnId="{645A83A3-2A5B-40EE-AEDA-BDC2E1B9B15C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AFA6465F-B9EC-4CD4-825F-CDA950BCB850}">
      <dgm:prSet phldrT="[Text]"/>
      <dgm:spPr>
        <a:solidFill>
          <a:srgbClr val="B0C7E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Test Scoring      </a:t>
          </a:r>
          <a:r>
            <a:rPr lang="en-US" baseline="0" dirty="0" smtClean="0">
              <a:solidFill>
                <a:schemeClr val="tx1"/>
              </a:solidFill>
              <a:latin typeface="Times New Roman"/>
              <a:cs typeface="Times New Roman"/>
            </a:rPr>
            <a:t>☺</a:t>
          </a:r>
          <a:endParaRPr lang="en-US" dirty="0">
            <a:solidFill>
              <a:schemeClr val="tx1"/>
            </a:solidFill>
          </a:endParaRPr>
        </a:p>
      </dgm:t>
    </dgm:pt>
    <dgm:pt modelId="{A5045DEC-692D-4B96-AF70-82E29155A4DD}" type="parTrans" cxnId="{6F2B43F0-E76A-4CE0-B2D7-906B434A489B}">
      <dgm:prSet/>
      <dgm:spPr/>
      <dgm:t>
        <a:bodyPr/>
        <a:lstStyle/>
        <a:p>
          <a:endParaRPr lang="en-US"/>
        </a:p>
      </dgm:t>
    </dgm:pt>
    <dgm:pt modelId="{1463A6A0-EB8E-4E98-A701-225863663709}" type="sibTrans" cxnId="{6F2B43F0-E76A-4CE0-B2D7-906B434A489B}">
      <dgm:prSet/>
      <dgm:spPr/>
      <dgm:t>
        <a:bodyPr/>
        <a:lstStyle/>
        <a:p>
          <a:endParaRPr lang="en-US"/>
        </a:p>
      </dgm:t>
    </dgm:pt>
    <dgm:pt modelId="{1FAC76DD-6CF3-4FED-B7ED-6A0949CE4DA0}" type="pres">
      <dgm:prSet presAssocID="{FA5BADE3-15A8-447F-961F-50B1D69409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95ACF-F8A6-44AB-A7A9-B71010B2F4AA}" type="pres">
      <dgm:prSet presAssocID="{FA5BADE3-15A8-447F-961F-50B1D69409AC}" presName="dummyMaxCanvas" presStyleCnt="0">
        <dgm:presLayoutVars/>
      </dgm:prSet>
      <dgm:spPr/>
    </dgm:pt>
    <dgm:pt modelId="{7E2AB335-9DD0-4B73-934F-4970F89D61C0}" type="pres">
      <dgm:prSet presAssocID="{FA5BADE3-15A8-447F-961F-50B1D69409AC}" presName="ThreeNodes_1" presStyleLbl="node1" presStyleIdx="0" presStyleCnt="3" custLinFactNeighborX="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D9D89-E332-4F42-BF4E-0B3EDFD97565}" type="pres">
      <dgm:prSet presAssocID="{FA5BADE3-15A8-447F-961F-50B1D69409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9E3CF-91A1-4760-BB07-41A344EE39BF}" type="pres">
      <dgm:prSet presAssocID="{FA5BADE3-15A8-447F-961F-50B1D69409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37E6A-E4D1-4CCB-8A84-D023CA5D8B97}" type="pres">
      <dgm:prSet presAssocID="{FA5BADE3-15A8-447F-961F-50B1D69409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8D5B2-D3DC-401E-9227-B95EBE16D635}" type="pres">
      <dgm:prSet presAssocID="{FA5BADE3-15A8-447F-961F-50B1D69409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28141-5D26-48B1-93AD-92A07B544D91}" type="pres">
      <dgm:prSet presAssocID="{FA5BADE3-15A8-447F-961F-50B1D69409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2A23D-E195-43A8-B364-3D2D6421363C}" type="pres">
      <dgm:prSet presAssocID="{FA5BADE3-15A8-447F-961F-50B1D69409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BC5BF-5E64-4733-B93B-E7AF284FBCA2}" type="pres">
      <dgm:prSet presAssocID="{FA5BADE3-15A8-447F-961F-50B1D69409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26C25-D124-4866-9FEA-C0F5EE5851EC}" type="presOf" srcId="{A371FDA2-F861-4BDC-9494-FF44B9A91DBB}" destId="{62337E6A-E4D1-4CCB-8A84-D023CA5D8B97}" srcOrd="0" destOrd="0" presId="urn:microsoft.com/office/officeart/2005/8/layout/vProcess5"/>
    <dgm:cxn modelId="{8B1E27CC-EF04-448B-ABB4-A7BD2C997925}" srcId="{FA5BADE3-15A8-447F-961F-50B1D69409AC}" destId="{9B85DE7E-0F31-46F9-B51A-C69ABF86A63E}" srcOrd="0" destOrd="0" parTransId="{956498AB-9C4F-4A42-83FA-5D474698CCB2}" sibTransId="{A371FDA2-F861-4BDC-9494-FF44B9A91DBB}"/>
    <dgm:cxn modelId="{2362C9ED-1A0A-4FFC-A18C-383CF9E6AA68}" type="presOf" srcId="{9B85DE7E-0F31-46F9-B51A-C69ABF86A63E}" destId="{89528141-5D26-48B1-93AD-92A07B544D91}" srcOrd="1" destOrd="0" presId="urn:microsoft.com/office/officeart/2005/8/layout/vProcess5"/>
    <dgm:cxn modelId="{777BCDF7-7F39-408A-BEC9-D4BA593E1F56}" type="presOf" srcId="{9B85DE7E-0F31-46F9-B51A-C69ABF86A63E}" destId="{7E2AB335-9DD0-4B73-934F-4970F89D61C0}" srcOrd="0" destOrd="0" presId="urn:microsoft.com/office/officeart/2005/8/layout/vProcess5"/>
    <dgm:cxn modelId="{A888C84E-D7D5-451C-A0E9-E6A673EB0964}" type="presOf" srcId="{4536066A-14F0-4770-8996-C6B40B7D3757}" destId="{FBC2A23D-E195-43A8-B364-3D2D6421363C}" srcOrd="1" destOrd="0" presId="urn:microsoft.com/office/officeart/2005/8/layout/vProcess5"/>
    <dgm:cxn modelId="{64BCA328-1362-4074-B17C-84EA9D6AF6AB}" type="presOf" srcId="{4536066A-14F0-4770-8996-C6B40B7D3757}" destId="{51AD9D89-E332-4F42-BF4E-0B3EDFD97565}" srcOrd="0" destOrd="0" presId="urn:microsoft.com/office/officeart/2005/8/layout/vProcess5"/>
    <dgm:cxn modelId="{6F2B43F0-E76A-4CE0-B2D7-906B434A489B}" srcId="{FA5BADE3-15A8-447F-961F-50B1D69409AC}" destId="{AFA6465F-B9EC-4CD4-825F-CDA950BCB850}" srcOrd="2" destOrd="0" parTransId="{A5045DEC-692D-4B96-AF70-82E29155A4DD}" sibTransId="{1463A6A0-EB8E-4E98-A701-225863663709}"/>
    <dgm:cxn modelId="{A9874B2B-0D95-44D4-B6EE-C04DAA1EE1A8}" type="presOf" srcId="{AFA6465F-B9EC-4CD4-825F-CDA950BCB850}" destId="{185BC5BF-5E64-4733-B93B-E7AF284FBCA2}" srcOrd="1" destOrd="0" presId="urn:microsoft.com/office/officeart/2005/8/layout/vProcess5"/>
    <dgm:cxn modelId="{30451C18-8C29-4FB7-9BD9-8F6BFEB84E16}" type="presOf" srcId="{5144D804-4070-43E6-9CD4-3B32143375E8}" destId="{B318D5B2-D3DC-401E-9227-B95EBE16D635}" srcOrd="0" destOrd="0" presId="urn:microsoft.com/office/officeart/2005/8/layout/vProcess5"/>
    <dgm:cxn modelId="{645A83A3-2A5B-40EE-AEDA-BDC2E1B9B15C}" srcId="{FA5BADE3-15A8-447F-961F-50B1D69409AC}" destId="{4536066A-14F0-4770-8996-C6B40B7D3757}" srcOrd="1" destOrd="0" parTransId="{C1C7292D-EEB7-4A8A-9AFA-A5FE3F58CE29}" sibTransId="{5144D804-4070-43E6-9CD4-3B32143375E8}"/>
    <dgm:cxn modelId="{8291D6C8-EFD3-47A0-B34B-B9EDA238C8A9}" type="presOf" srcId="{AFA6465F-B9EC-4CD4-825F-CDA950BCB850}" destId="{51E9E3CF-91A1-4760-BB07-41A344EE39BF}" srcOrd="0" destOrd="0" presId="urn:microsoft.com/office/officeart/2005/8/layout/vProcess5"/>
    <dgm:cxn modelId="{6570CB15-2BD8-4672-A11E-D04DADAED4A6}" type="presOf" srcId="{FA5BADE3-15A8-447F-961F-50B1D69409AC}" destId="{1FAC76DD-6CF3-4FED-B7ED-6A0949CE4DA0}" srcOrd="0" destOrd="0" presId="urn:microsoft.com/office/officeart/2005/8/layout/vProcess5"/>
    <dgm:cxn modelId="{DF1BE801-4038-42D0-B713-9B8080297D2C}" type="presParOf" srcId="{1FAC76DD-6CF3-4FED-B7ED-6A0949CE4DA0}" destId="{05895ACF-F8A6-44AB-A7A9-B71010B2F4AA}" srcOrd="0" destOrd="0" presId="urn:microsoft.com/office/officeart/2005/8/layout/vProcess5"/>
    <dgm:cxn modelId="{B4576AC1-CCE2-4FDC-A403-2DE26C3482E6}" type="presParOf" srcId="{1FAC76DD-6CF3-4FED-B7ED-6A0949CE4DA0}" destId="{7E2AB335-9DD0-4B73-934F-4970F89D61C0}" srcOrd="1" destOrd="0" presId="urn:microsoft.com/office/officeart/2005/8/layout/vProcess5"/>
    <dgm:cxn modelId="{7560FC0D-00E9-4967-8A51-404A7D9D892F}" type="presParOf" srcId="{1FAC76DD-6CF3-4FED-B7ED-6A0949CE4DA0}" destId="{51AD9D89-E332-4F42-BF4E-0B3EDFD97565}" srcOrd="2" destOrd="0" presId="urn:microsoft.com/office/officeart/2005/8/layout/vProcess5"/>
    <dgm:cxn modelId="{CC385FC8-B3C9-49DE-BBD1-D9FCB0642480}" type="presParOf" srcId="{1FAC76DD-6CF3-4FED-B7ED-6A0949CE4DA0}" destId="{51E9E3CF-91A1-4760-BB07-41A344EE39BF}" srcOrd="3" destOrd="0" presId="urn:microsoft.com/office/officeart/2005/8/layout/vProcess5"/>
    <dgm:cxn modelId="{FD8010A1-69D8-42D9-AA3C-5C467B2173EE}" type="presParOf" srcId="{1FAC76DD-6CF3-4FED-B7ED-6A0949CE4DA0}" destId="{62337E6A-E4D1-4CCB-8A84-D023CA5D8B97}" srcOrd="4" destOrd="0" presId="urn:microsoft.com/office/officeart/2005/8/layout/vProcess5"/>
    <dgm:cxn modelId="{7C8AA9CC-1F9B-47E4-9772-5BA6E9D1039D}" type="presParOf" srcId="{1FAC76DD-6CF3-4FED-B7ED-6A0949CE4DA0}" destId="{B318D5B2-D3DC-401E-9227-B95EBE16D635}" srcOrd="5" destOrd="0" presId="urn:microsoft.com/office/officeart/2005/8/layout/vProcess5"/>
    <dgm:cxn modelId="{54305BAF-0365-4115-9F7D-844790E16591}" type="presParOf" srcId="{1FAC76DD-6CF3-4FED-B7ED-6A0949CE4DA0}" destId="{89528141-5D26-48B1-93AD-92A07B544D91}" srcOrd="6" destOrd="0" presId="urn:microsoft.com/office/officeart/2005/8/layout/vProcess5"/>
    <dgm:cxn modelId="{CCF492C8-B17C-4B63-8358-512E01A9F243}" type="presParOf" srcId="{1FAC76DD-6CF3-4FED-B7ED-6A0949CE4DA0}" destId="{FBC2A23D-E195-43A8-B364-3D2D6421363C}" srcOrd="7" destOrd="0" presId="urn:microsoft.com/office/officeart/2005/8/layout/vProcess5"/>
    <dgm:cxn modelId="{C5775770-B482-4451-8BD2-D911E1E77574}" type="presParOf" srcId="{1FAC76DD-6CF3-4FED-B7ED-6A0949CE4DA0}" destId="{185BC5BF-5E64-4733-B93B-E7AF284FBC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83AC46-6F6B-42C4-9EE1-535E2B45131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295C71-2F53-4166-8874-CCA0FAE9D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8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84E1B6-FEE6-4206-9CC9-21D35D49406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29C731-FCBF-4C5B-823B-FCF854DF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03"/>
            <a:ext cx="91440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22231"/>
            <a:ext cx="7924800" cy="4103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5" descr="Nat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3767" y="5518150"/>
            <a:ext cx="1600201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:\PLTCE\Photos\50th anniversary BILC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252" y="75299"/>
            <a:ext cx="920712" cy="74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0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6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:\Jeannie's Stuff\Letterheads, Templates, Certificates, &amp; Original Creations\Logos &amp; Photos\natologo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990600" cy="742950"/>
          </a:xfrm>
          <a:prstGeom prst="rect">
            <a:avLst/>
          </a:prstGeom>
          <a:noFill/>
        </p:spPr>
      </p:pic>
      <p:pic>
        <p:nvPicPr>
          <p:cNvPr id="7" name="Picture 6" descr="C:\Jeannie's Stuff\Letterheads, Templates, Certificates, &amp; Original Creations\Logos &amp; Photos\bilc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6172200"/>
            <a:ext cx="7620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3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7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1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7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4605-9861-4094-9C5C-910253684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7E83-74EC-450C-93EE-DBB5CDEC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3697"/>
            <a:ext cx="9144000" cy="923368"/>
          </a:xfrm>
        </p:spPr>
        <p:txBody>
          <a:bodyPr>
            <a:noAutofit/>
          </a:bodyPr>
          <a:lstStyle/>
          <a:p>
            <a:r>
              <a:rPr lang="en-US" sz="3600" dirty="0" smtClean="0"/>
              <a:t>Test Validation Topics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 in the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BILC Testing </a:t>
            </a:r>
            <a:r>
              <a:rPr lang="en-US" b="0" dirty="0">
                <a:solidFill>
                  <a:schemeClr val="tx1"/>
                </a:solidFill>
              </a:rPr>
              <a:t>S</a:t>
            </a:r>
            <a:r>
              <a:rPr lang="en-US" b="0" dirty="0" smtClean="0">
                <a:solidFill>
                  <a:schemeClr val="tx1"/>
                </a:solidFill>
              </a:rPr>
              <a:t>eminars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12" y="4571275"/>
            <a:ext cx="2156714" cy="2176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699" y="1893272"/>
            <a:ext cx="3990387" cy="1268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7418" y="4576380"/>
            <a:ext cx="3192986" cy="2171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3407545"/>
            <a:ext cx="9144000" cy="923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chemeClr val="tx1"/>
                </a:solidFill>
              </a:rPr>
              <a:t>Peggy Garza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Associate BILC Secretary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Advanced Language </a:t>
            </a:r>
            <a:r>
              <a:rPr lang="en-US" sz="3200" b="1" dirty="0">
                <a:solidFill>
                  <a:srgbClr val="FF0000"/>
                </a:solidFill>
              </a:rPr>
              <a:t>Testing </a:t>
            </a:r>
            <a:r>
              <a:rPr lang="en-US" sz="3200" b="1" dirty="0" smtClean="0">
                <a:solidFill>
                  <a:srgbClr val="FF0000"/>
                </a:solidFill>
              </a:rPr>
              <a:t>Seminar (ALTS)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6" y="1380587"/>
            <a:ext cx="7924800" cy="47807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Began in 2009</a:t>
            </a:r>
          </a:p>
          <a:p>
            <a:r>
              <a:rPr lang="en-US" sz="2800" dirty="0" smtClean="0"/>
              <a:t>Three-day module on test validation practices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6"/>
          <a:stretch/>
        </p:blipFill>
        <p:spPr>
          <a:xfrm>
            <a:off x="1857008" y="2709049"/>
            <a:ext cx="5495925" cy="3949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63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02"/>
            <a:ext cx="9144000" cy="11430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Advanced Language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Testing Seminar (ALTS)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11218"/>
            <a:ext cx="7924800" cy="4402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Module 3, Test Analysis</a:t>
            </a:r>
          </a:p>
          <a:p>
            <a:r>
              <a:rPr lang="en-US" dirty="0" smtClean="0"/>
              <a:t>Quantitative analysis </a:t>
            </a:r>
            <a:r>
              <a:rPr lang="en-US" dirty="0"/>
              <a:t>m</a:t>
            </a:r>
            <a:r>
              <a:rPr lang="en-US" dirty="0" smtClean="0"/>
              <a:t>ethods</a:t>
            </a:r>
          </a:p>
          <a:p>
            <a:pPr lvl="1"/>
            <a:r>
              <a:rPr lang="en-US" dirty="0" smtClean="0"/>
              <a:t>Introduction to statistical tools- Excel and SPSS</a:t>
            </a:r>
          </a:p>
          <a:p>
            <a:pPr lvl="1"/>
            <a:r>
              <a:rPr lang="en-US" dirty="0" smtClean="0"/>
              <a:t>Interpretation of results</a:t>
            </a:r>
          </a:p>
          <a:p>
            <a:r>
              <a:rPr lang="en-US" dirty="0" smtClean="0"/>
              <a:t>Qualitative analysis </a:t>
            </a:r>
            <a:r>
              <a:rPr lang="en-US" dirty="0"/>
              <a:t>m</a:t>
            </a:r>
            <a:r>
              <a:rPr lang="en-US" dirty="0" smtClean="0"/>
              <a:t>ethods</a:t>
            </a:r>
          </a:p>
          <a:p>
            <a:pPr lvl="1"/>
            <a:r>
              <a:rPr lang="en-US" dirty="0" smtClean="0"/>
              <a:t>Questionnaire design</a:t>
            </a:r>
          </a:p>
          <a:p>
            <a:pPr lvl="1"/>
            <a:r>
              <a:rPr lang="en-US" dirty="0" smtClean="0"/>
              <a:t>Additional qualitative analysis methods</a:t>
            </a:r>
          </a:p>
          <a:p>
            <a:r>
              <a:rPr lang="en-US" dirty="0" smtClean="0"/>
              <a:t>Standard setting</a:t>
            </a:r>
          </a:p>
          <a:p>
            <a:pPr lvl="1"/>
            <a:r>
              <a:rPr lang="en-US" dirty="0" err="1" smtClean="0"/>
              <a:t>Angoff</a:t>
            </a:r>
            <a:r>
              <a:rPr lang="en-US" dirty="0" smtClean="0"/>
              <a:t> and contrasting groups method</a:t>
            </a:r>
          </a:p>
          <a:p>
            <a:pPr lvl="1"/>
            <a:r>
              <a:rPr lang="en-US" dirty="0" smtClean="0"/>
              <a:t>Exercises on standard setting using </a:t>
            </a:r>
            <a:r>
              <a:rPr lang="en-US" dirty="0" err="1" smtClean="0"/>
              <a:t>Angoff</a:t>
            </a:r>
            <a:endParaRPr lang="en-US" dirty="0" smtClean="0"/>
          </a:p>
          <a:p>
            <a:pPr lvl="1"/>
            <a:r>
              <a:rPr lang="en-US" dirty="0" smtClean="0"/>
              <a:t>Contrasting groups method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4225" y="975561"/>
            <a:ext cx="2495550" cy="735747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2009-2012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63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Advanced Language Testing </a:t>
            </a:r>
            <a:r>
              <a:rPr lang="en-US" altLang="en-US" dirty="0" smtClean="0"/>
              <a:t>Seminar </a:t>
            </a:r>
            <a:r>
              <a:rPr lang="en-US" altLang="en-US" dirty="0"/>
              <a:t>(ALTS)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11308"/>
            <a:ext cx="7924800" cy="51276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/>
              <a:t>Module 3, </a:t>
            </a:r>
            <a:r>
              <a:rPr lang="en-US" sz="3500" b="1" dirty="0" smtClean="0"/>
              <a:t>Test Validation</a:t>
            </a:r>
          </a:p>
          <a:p>
            <a:r>
              <a:rPr lang="en-US" sz="2400" dirty="0" smtClean="0"/>
              <a:t>Revision of Basic Terms in Test Analysis</a:t>
            </a:r>
          </a:p>
          <a:p>
            <a:r>
              <a:rPr lang="en-US" sz="2400" dirty="0" smtClean="0"/>
              <a:t>Quantitative Analysis Methods</a:t>
            </a:r>
          </a:p>
          <a:p>
            <a:pPr lvl="1"/>
            <a:r>
              <a:rPr lang="en-US" sz="2200" dirty="0" smtClean="0"/>
              <a:t>Introduction to statistical tools -Excel </a:t>
            </a:r>
            <a:r>
              <a:rPr lang="en-US" sz="2200" dirty="0"/>
              <a:t>and </a:t>
            </a:r>
            <a:r>
              <a:rPr lang="en-US" sz="2200" dirty="0" smtClean="0"/>
              <a:t>SPSS</a:t>
            </a:r>
          </a:p>
          <a:p>
            <a:pPr lvl="1"/>
            <a:r>
              <a:rPr lang="en-US" sz="2200" dirty="0" smtClean="0"/>
              <a:t>Interpretation of results</a:t>
            </a:r>
          </a:p>
          <a:p>
            <a:pPr lvl="1"/>
            <a:r>
              <a:rPr lang="en-US" sz="2200" dirty="0" smtClean="0"/>
              <a:t>Preparation of alternate test forms</a:t>
            </a:r>
          </a:p>
          <a:p>
            <a:pPr lvl="1"/>
            <a:r>
              <a:rPr lang="en-US" sz="2200" dirty="0" smtClean="0"/>
              <a:t>Challenges of piloting test items</a:t>
            </a:r>
          </a:p>
          <a:p>
            <a:r>
              <a:rPr lang="en-US" sz="2400" dirty="0" smtClean="0"/>
              <a:t>Qualitative Analysis</a:t>
            </a:r>
          </a:p>
          <a:p>
            <a:pPr lvl="1"/>
            <a:r>
              <a:rPr lang="en-US" sz="2200" dirty="0" smtClean="0"/>
              <a:t>Questionnaire design</a:t>
            </a:r>
          </a:p>
          <a:p>
            <a:pPr lvl="1"/>
            <a:r>
              <a:rPr lang="en-US" sz="2200" dirty="0" smtClean="0"/>
              <a:t>Additional qualitative analysis methods</a:t>
            </a:r>
          </a:p>
          <a:p>
            <a:pPr lvl="1"/>
            <a:r>
              <a:rPr lang="en-US" sz="2200" dirty="0" smtClean="0"/>
              <a:t>Standard setting</a:t>
            </a:r>
          </a:p>
          <a:p>
            <a:pPr lvl="1"/>
            <a:r>
              <a:rPr lang="en-US" sz="2200" dirty="0" smtClean="0"/>
              <a:t>Exercises on standard setting using the </a:t>
            </a:r>
            <a:r>
              <a:rPr lang="en-US" sz="2200" dirty="0" err="1" smtClean="0"/>
              <a:t>Angoff</a:t>
            </a:r>
            <a:r>
              <a:rPr lang="en-US" sz="2200" dirty="0" smtClean="0"/>
              <a:t> method</a:t>
            </a:r>
          </a:p>
          <a:p>
            <a:r>
              <a:rPr lang="en-US" sz="2400" dirty="0" smtClean="0"/>
              <a:t>Validity Argument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4225" y="975561"/>
            <a:ext cx="2495550" cy="735747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2012-2016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18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your input by this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07" y="1105620"/>
            <a:ext cx="8222586" cy="57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58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Language Testing </a:t>
            </a:r>
            <a:r>
              <a:rPr lang="en-US" sz="3200" b="1" dirty="0" smtClean="0">
                <a:solidFill>
                  <a:srgbClr val="FF0000"/>
                </a:solidFill>
              </a:rPr>
              <a:t>Seminar </a:t>
            </a:r>
            <a:r>
              <a:rPr lang="en-US" dirty="0" smtClean="0"/>
              <a:t>(</a:t>
            </a:r>
            <a:r>
              <a:rPr lang="en-US" dirty="0"/>
              <a:t>LTS)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6" y="1380587"/>
            <a:ext cx="7924800" cy="4780745"/>
          </a:xfrm>
        </p:spPr>
        <p:txBody>
          <a:bodyPr>
            <a:normAutofit/>
          </a:bodyPr>
          <a:lstStyle/>
          <a:p>
            <a:r>
              <a:rPr lang="en-US" dirty="0" smtClean="0"/>
              <a:t>Began in 2000</a:t>
            </a:r>
          </a:p>
          <a:p>
            <a:r>
              <a:rPr lang="en-US" dirty="0"/>
              <a:t>Traditional approach to test validation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62234" y="2965622"/>
            <a:ext cx="2771223" cy="3657600"/>
            <a:chOff x="4286250" y="-51720"/>
            <a:chExt cx="4571448" cy="60032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4350" y="-51720"/>
              <a:ext cx="4533348" cy="57476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86250" y="5645149"/>
              <a:ext cx="4533348" cy="30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Language Testing Seminar (LTS)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0805"/>
            <a:ext cx="7924800" cy="483149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Two phases of test validation</a:t>
            </a:r>
          </a:p>
          <a:p>
            <a:pPr lvl="1"/>
            <a:r>
              <a:rPr lang="en-US" dirty="0" smtClean="0"/>
              <a:t>Preliminary quality control</a:t>
            </a:r>
          </a:p>
          <a:p>
            <a:pPr lvl="2"/>
            <a:r>
              <a:rPr lang="en-US" sz="2800" dirty="0" smtClean="0"/>
              <a:t>Review items (texts and tasks)</a:t>
            </a:r>
          </a:p>
          <a:p>
            <a:pPr lvl="2"/>
            <a:r>
              <a:rPr lang="en-US" sz="2800" dirty="0" smtClean="0"/>
              <a:t>Administer to native speakers</a:t>
            </a:r>
          </a:p>
          <a:p>
            <a:pPr lvl="2"/>
            <a:r>
              <a:rPr lang="en-US" sz="2800" dirty="0" smtClean="0"/>
              <a:t>Pretest with groups with known proficiency levels</a:t>
            </a:r>
          </a:p>
          <a:p>
            <a:pPr lvl="1"/>
            <a:r>
              <a:rPr lang="en-US" dirty="0" smtClean="0"/>
              <a:t>Formal validation</a:t>
            </a:r>
          </a:p>
          <a:p>
            <a:pPr lvl="2"/>
            <a:r>
              <a:rPr lang="en-US" sz="2800" dirty="0" smtClean="0"/>
              <a:t>Concurrent validity: statistical correlation with another validated STANAG 6001 test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24225" y="975561"/>
            <a:ext cx="2495550" cy="735747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2000-2008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7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Language Testing </a:t>
            </a:r>
            <a:r>
              <a:rPr lang="en-US" sz="3200" b="1" dirty="0" smtClean="0">
                <a:solidFill>
                  <a:srgbClr val="FF0000"/>
                </a:solidFill>
              </a:rPr>
              <a:t>Seminar </a:t>
            </a:r>
            <a:r>
              <a:rPr lang="en-US" dirty="0"/>
              <a:t>(LTS)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6" y="1952624"/>
            <a:ext cx="7924800" cy="3684833"/>
          </a:xfrm>
        </p:spPr>
        <p:txBody>
          <a:bodyPr>
            <a:normAutofit/>
          </a:bodyPr>
          <a:lstStyle/>
          <a:p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Validity, reliability, practicality</a:t>
            </a:r>
          </a:p>
          <a:p>
            <a:r>
              <a:rPr lang="en-US" dirty="0" smtClean="0"/>
              <a:t>Practical activities</a:t>
            </a:r>
          </a:p>
          <a:p>
            <a:pPr lvl="1"/>
            <a:r>
              <a:rPr lang="en-US" dirty="0" smtClean="0"/>
              <a:t>Item analysis</a:t>
            </a:r>
          </a:p>
          <a:p>
            <a:pPr lvl="2"/>
            <a:r>
              <a:rPr lang="en-US" dirty="0" smtClean="0"/>
              <a:t>Facility value</a:t>
            </a:r>
          </a:p>
          <a:p>
            <a:pPr lvl="2"/>
            <a:r>
              <a:rPr lang="en-US" dirty="0" smtClean="0"/>
              <a:t>Discrimination index</a:t>
            </a:r>
          </a:p>
          <a:p>
            <a:pPr lvl="2"/>
            <a:r>
              <a:rPr lang="en-US" dirty="0" smtClean="0"/>
              <a:t>Distractor efficiency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3457832" y="85468"/>
            <a:ext cx="2771223" cy="3657600"/>
            <a:chOff x="4286250" y="-51720"/>
            <a:chExt cx="4571448" cy="60032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4350" y="-51720"/>
              <a:ext cx="4533348" cy="57476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86250" y="5645149"/>
              <a:ext cx="4533348" cy="30638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335" y="4155894"/>
            <a:ext cx="3718868" cy="2029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24225" y="975561"/>
            <a:ext cx="2495550" cy="735747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2000-2008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1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Testing Seminar (LTS)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96" y="1828800"/>
            <a:ext cx="7739449" cy="41804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Reference materials</a:t>
            </a:r>
          </a:p>
          <a:p>
            <a:pPr lvl="1"/>
            <a:r>
              <a:rPr lang="en-US" sz="2400" i="1" dirty="0" smtClean="0"/>
              <a:t>The Concepts of Reliability and Validity in Military Training and Education </a:t>
            </a:r>
            <a:r>
              <a:rPr lang="en-US" sz="2400" dirty="0" smtClean="0"/>
              <a:t>by CDR Andre Gervais, Canadian Forces Language School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i="1" dirty="0" smtClean="0"/>
              <a:t>Testing for Language Teachers</a:t>
            </a:r>
            <a:r>
              <a:rPr lang="en-US" sz="2400" dirty="0" smtClean="0"/>
              <a:t> by Arthur Hughes, Chapter 4, Validity and Chapter 5, Reliability</a:t>
            </a:r>
          </a:p>
          <a:p>
            <a:pPr marL="457200" lvl="1" indent="0">
              <a:buNone/>
            </a:pPr>
            <a:r>
              <a:rPr lang="en-US" sz="2400" dirty="0" smtClean="0"/>
              <a:t>    Appendix 1, Statistical Analysis of Test Data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373" y="5177481"/>
            <a:ext cx="2588697" cy="15092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24225" y="975561"/>
            <a:ext cx="2495550" cy="735747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2000-2008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1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12276"/>
            <a:ext cx="7924800" cy="46138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  <a:p>
            <a:r>
              <a:rPr lang="en-US" dirty="0" smtClean="0"/>
              <a:t>Updates influenced by</a:t>
            </a:r>
          </a:p>
          <a:p>
            <a:pPr lvl="1"/>
            <a:r>
              <a:rPr lang="en-US" dirty="0" smtClean="0"/>
              <a:t>Benchmark Advisory Test (BAT) project</a:t>
            </a:r>
          </a:p>
          <a:p>
            <a:pPr lvl="1"/>
            <a:r>
              <a:rPr lang="en-US" dirty="0" smtClean="0"/>
              <a:t>Advanced Language Testing Seminar (ALTS)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68" y="3961693"/>
            <a:ext cx="2641124" cy="2570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860" y="4221738"/>
            <a:ext cx="4775779" cy="2050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24225" y="975561"/>
            <a:ext cx="2495550" cy="735747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2009-2016</a:t>
            </a:r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30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Language Testing Seminar (LTS)</a:t>
            </a:r>
          </a:p>
        </p:txBody>
      </p:sp>
    </p:spTree>
    <p:extLst>
      <p:ext uri="{BB962C8B-B14F-4D97-AF65-F5344CB8AC3E}">
        <p14:creationId xmlns:p14="http://schemas.microsoft.com/office/powerpoint/2010/main" val="2228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  Advisory Test (BAT)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8561"/>
            <a:ext cx="7924800" cy="41039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promote consistent interpretation of STANAG 6001 across national testing programs.</a:t>
            </a:r>
          </a:p>
          <a:p>
            <a:r>
              <a:rPr lang="en-US" sz="2800" dirty="0" smtClean="0"/>
              <a:t>To provide an external measure against which nations can compare their national STANAG 6001 test results.</a:t>
            </a:r>
          </a:p>
          <a:p>
            <a:r>
              <a:rPr lang="en-US" sz="2800" dirty="0" smtClean="0"/>
              <a:t>To pursue a joint development project as a way of demonstrating how STANAG 6001 tests can be designed, developed and scored.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24225" y="975561"/>
            <a:ext cx="2495550" cy="735747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2005-2009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05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03"/>
            <a:ext cx="9144000" cy="1143000"/>
          </a:xfrm>
        </p:spPr>
        <p:txBody>
          <a:bodyPr/>
          <a:lstStyle/>
          <a:p>
            <a:r>
              <a:rPr lang="en-US" dirty="0"/>
              <a:t>Benchmark Advisory Test (BAT)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79373"/>
            <a:ext cx="7924800" cy="4346790"/>
          </a:xfrm>
        </p:spPr>
        <p:txBody>
          <a:bodyPr>
            <a:normAutofit/>
          </a:bodyPr>
          <a:lstStyle/>
          <a:p>
            <a:r>
              <a:rPr lang="en-US" dirty="0" smtClean="0"/>
              <a:t>New testing seminar topics resulting from the BAT project </a:t>
            </a:r>
          </a:p>
          <a:p>
            <a:pPr lvl="1"/>
            <a:r>
              <a:rPr lang="en-US" sz="2600" dirty="0" smtClean="0"/>
              <a:t>Criterion-referenced (CR) proficiency testing</a:t>
            </a:r>
          </a:p>
          <a:p>
            <a:pPr lvl="1"/>
            <a:r>
              <a:rPr lang="en-US" sz="2600" dirty="0"/>
              <a:t>Criterion-referenced </a:t>
            </a:r>
            <a:r>
              <a:rPr lang="en-US" sz="2600" dirty="0" smtClean="0"/>
              <a:t>(CR) scoring</a:t>
            </a:r>
          </a:p>
          <a:p>
            <a:pPr lvl="1"/>
            <a:r>
              <a:rPr lang="en-US" sz="2600" dirty="0" smtClean="0"/>
              <a:t>Standard setting using modified </a:t>
            </a:r>
            <a:r>
              <a:rPr lang="en-US" sz="2600" dirty="0" err="1" smtClean="0"/>
              <a:t>Angoff</a:t>
            </a:r>
            <a:endParaRPr lang="en-US" sz="2600" dirty="0" smtClean="0"/>
          </a:p>
          <a:p>
            <a:pPr lvl="1"/>
            <a:r>
              <a:rPr lang="en-US" sz="2600" dirty="0" smtClean="0"/>
              <a:t>Random/ Emerging/Developing /Sustained (REDS)</a:t>
            </a:r>
          </a:p>
          <a:p>
            <a:pPr lvl="1"/>
            <a:r>
              <a:rPr lang="en-US" sz="2600" dirty="0" smtClean="0"/>
              <a:t>Item Response Theory (IRT)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Dr Ray Clifford,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2016 BILC Conference in Riga, Latvia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1013"/>
            <a:ext cx="79248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they align – everything’s fine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2124705"/>
              </p:ext>
            </p:extLst>
          </p:nvPr>
        </p:nvGraphicFramePr>
        <p:xfrm>
          <a:off x="1143000" y="2457450"/>
          <a:ext cx="6781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3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1090</TotalTime>
  <Words>416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1_Office Theme</vt:lpstr>
      <vt:lpstr>Test Validation Topics   in the  BILC Testing Seminars</vt:lpstr>
      <vt:lpstr>Language Testing Seminar (LTS) </vt:lpstr>
      <vt:lpstr>Language Testing Seminar (LTS)</vt:lpstr>
      <vt:lpstr>Language Testing Seminar (LTS)</vt:lpstr>
      <vt:lpstr>Language Testing Seminar (LTS)</vt:lpstr>
      <vt:lpstr>Language Testing Seminar (LTS)</vt:lpstr>
      <vt:lpstr>Benchmark  Advisory Test (BAT)</vt:lpstr>
      <vt:lpstr>Benchmark Advisory Test (BAT)</vt:lpstr>
      <vt:lpstr>Dr Ray Clifford,  2016 BILC Conference in Riga, Latvia</vt:lpstr>
      <vt:lpstr>Advanced Language Testing Seminar (ALTS)</vt:lpstr>
      <vt:lpstr>Advanced Language Testing Seminar (ALTS)</vt:lpstr>
      <vt:lpstr>Advanced Language Testing Seminar (ALTS)</vt:lpstr>
      <vt:lpstr>Submit your input by this afternoon</vt:lpstr>
    </vt:vector>
  </TitlesOfParts>
  <Company>Marshall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Group Guidance</dc:title>
  <dc:creator>lura.weddle</dc:creator>
  <cp:lastModifiedBy>lura.weddle</cp:lastModifiedBy>
  <cp:revision>116</cp:revision>
  <cp:lastPrinted>2016-08-31T14:49:28Z</cp:lastPrinted>
  <dcterms:created xsi:type="dcterms:W3CDTF">2016-05-16T13:58:04Z</dcterms:created>
  <dcterms:modified xsi:type="dcterms:W3CDTF">2016-09-02T08:34:27Z</dcterms:modified>
</cp:coreProperties>
</file>